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19081750" cy="30243463"/>
  <p:notesSz cx="6858000" cy="9144000"/>
  <p:defaultTextStyle>
    <a:defPPr>
      <a:defRPr lang="ru-RU"/>
    </a:defPPr>
    <a:lvl1pPr marL="0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409175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818352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227527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636702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7045876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455054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864229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273403" algn="l" defTabSz="281835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6600"/>
    <a:srgbClr val="FFFFFF"/>
    <a:srgbClr val="FEF4E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howGuides="1">
      <p:cViewPr>
        <p:scale>
          <a:sx n="50" d="100"/>
          <a:sy n="50" d="100"/>
        </p:scale>
        <p:origin x="-294" y="4686"/>
      </p:cViewPr>
      <p:guideLst>
        <p:guide orient="horz" pos="9525"/>
        <p:guide pos="65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469421600351289E-2"/>
          <c:y val="6.6732969840957848E-2"/>
          <c:w val="0.71500366079543076"/>
          <c:h val="0.84577175423469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45</c:v>
                </c:pt>
                <c:pt idx="2">
                  <c:v>56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  <c:pt idx="1">
                  <c:v>34</c:v>
                </c:pt>
                <c:pt idx="2">
                  <c:v>36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</c:v>
                </c:pt>
                <c:pt idx="1">
                  <c:v>21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96288"/>
        <c:axId val="111998080"/>
      </c:barChart>
      <c:catAx>
        <c:axId val="11199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998080"/>
        <c:crosses val="autoZero"/>
        <c:auto val="1"/>
        <c:lblAlgn val="ctr"/>
        <c:lblOffset val="100"/>
        <c:noMultiLvlLbl val="0"/>
      </c:catAx>
      <c:valAx>
        <c:axId val="11199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996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FCD9-CF70-4D92-8AB7-77F1B244918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685800"/>
            <a:ext cx="2162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FA166-EFE0-4B5B-8A96-4017EEC6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8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1409175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2818352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4227527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5636702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7045876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8455054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9864229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11273403" algn="l" defTabSz="281835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FA166-EFE0-4B5B-8A96-4017EEC6984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7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131" y="9395078"/>
            <a:ext cx="16219488" cy="6482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2263" y="17137962"/>
            <a:ext cx="13357225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0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1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2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3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4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55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6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7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8871086" y="5341614"/>
            <a:ext cx="8957822" cy="113798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90999" y="5341614"/>
            <a:ext cx="26562061" cy="113798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7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327" y="19434227"/>
            <a:ext cx="16219488" cy="6006688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7327" y="12818477"/>
            <a:ext cx="16219488" cy="6615755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0917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2pPr>
            <a:lvl3pPr marL="2818352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2752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3670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4587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5505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6422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7340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3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90997" y="31118572"/>
            <a:ext cx="17759940" cy="88021077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068966" y="31118572"/>
            <a:ext cx="17759942" cy="88021077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1211141"/>
            <a:ext cx="17173575" cy="50405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087" y="6769777"/>
            <a:ext cx="8431087" cy="2821321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09175" indent="0">
              <a:buNone/>
              <a:defRPr sz="6200" b="1"/>
            </a:lvl2pPr>
            <a:lvl3pPr marL="2818352" indent="0">
              <a:buNone/>
              <a:defRPr sz="5500" b="1"/>
            </a:lvl3pPr>
            <a:lvl4pPr marL="4227527" indent="0">
              <a:buNone/>
              <a:defRPr sz="4900" b="1"/>
            </a:lvl4pPr>
            <a:lvl5pPr marL="5636702" indent="0">
              <a:buNone/>
              <a:defRPr sz="4900" b="1"/>
            </a:lvl5pPr>
            <a:lvl6pPr marL="7045876" indent="0">
              <a:buNone/>
              <a:defRPr sz="4900" b="1"/>
            </a:lvl6pPr>
            <a:lvl7pPr marL="8455054" indent="0">
              <a:buNone/>
              <a:defRPr sz="4900" b="1"/>
            </a:lvl7pPr>
            <a:lvl8pPr marL="9864229" indent="0">
              <a:buNone/>
              <a:defRPr sz="4900" b="1"/>
            </a:lvl8pPr>
            <a:lvl9pPr marL="11273403" indent="0">
              <a:buNone/>
              <a:defRPr sz="4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4087" y="9591098"/>
            <a:ext cx="8431087" cy="17424997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693267" y="6769777"/>
            <a:ext cx="8434399" cy="2821321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09175" indent="0">
              <a:buNone/>
              <a:defRPr sz="6200" b="1"/>
            </a:lvl2pPr>
            <a:lvl3pPr marL="2818352" indent="0">
              <a:buNone/>
              <a:defRPr sz="5500" b="1"/>
            </a:lvl3pPr>
            <a:lvl4pPr marL="4227527" indent="0">
              <a:buNone/>
              <a:defRPr sz="4900" b="1"/>
            </a:lvl4pPr>
            <a:lvl5pPr marL="5636702" indent="0">
              <a:buNone/>
              <a:defRPr sz="4900" b="1"/>
            </a:lvl5pPr>
            <a:lvl6pPr marL="7045876" indent="0">
              <a:buNone/>
              <a:defRPr sz="4900" b="1"/>
            </a:lvl6pPr>
            <a:lvl7pPr marL="8455054" indent="0">
              <a:buNone/>
              <a:defRPr sz="4900" b="1"/>
            </a:lvl7pPr>
            <a:lvl8pPr marL="9864229" indent="0">
              <a:buNone/>
              <a:defRPr sz="4900" b="1"/>
            </a:lvl8pPr>
            <a:lvl9pPr marL="11273403" indent="0">
              <a:buNone/>
              <a:defRPr sz="4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693267" y="9591098"/>
            <a:ext cx="8434399" cy="17424997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8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8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91" y="1204138"/>
            <a:ext cx="6277764" cy="5124587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0434" y="1204144"/>
            <a:ext cx="10667228" cy="25811958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4091" y="6328731"/>
            <a:ext cx="6277764" cy="20687371"/>
          </a:xfrm>
        </p:spPr>
        <p:txBody>
          <a:bodyPr/>
          <a:lstStyle>
            <a:lvl1pPr marL="0" indent="0">
              <a:buNone/>
              <a:defRPr sz="4300"/>
            </a:lvl1pPr>
            <a:lvl2pPr marL="1409175" indent="0">
              <a:buNone/>
              <a:defRPr sz="3700"/>
            </a:lvl2pPr>
            <a:lvl3pPr marL="2818352" indent="0">
              <a:buNone/>
              <a:defRPr sz="3100"/>
            </a:lvl3pPr>
            <a:lvl4pPr marL="4227527" indent="0">
              <a:buNone/>
              <a:defRPr sz="2800"/>
            </a:lvl4pPr>
            <a:lvl5pPr marL="5636702" indent="0">
              <a:buNone/>
              <a:defRPr sz="2800"/>
            </a:lvl5pPr>
            <a:lvl6pPr marL="7045876" indent="0">
              <a:buNone/>
              <a:defRPr sz="2800"/>
            </a:lvl6pPr>
            <a:lvl7pPr marL="8455054" indent="0">
              <a:buNone/>
              <a:defRPr sz="2800"/>
            </a:lvl7pPr>
            <a:lvl8pPr marL="9864229" indent="0">
              <a:buNone/>
              <a:defRPr sz="2800"/>
            </a:lvl8pPr>
            <a:lvl9pPr marL="11273403" indent="0">
              <a:buNone/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157" y="21170424"/>
            <a:ext cx="11449050" cy="2499288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40157" y="2702309"/>
            <a:ext cx="11449050" cy="18146078"/>
          </a:xfrm>
        </p:spPr>
        <p:txBody>
          <a:bodyPr/>
          <a:lstStyle>
            <a:lvl1pPr marL="0" indent="0">
              <a:buNone/>
              <a:defRPr sz="9900"/>
            </a:lvl1pPr>
            <a:lvl2pPr marL="1409175" indent="0">
              <a:buNone/>
              <a:defRPr sz="8600"/>
            </a:lvl2pPr>
            <a:lvl3pPr marL="2818352" indent="0">
              <a:buNone/>
              <a:defRPr sz="7400"/>
            </a:lvl3pPr>
            <a:lvl4pPr marL="4227527" indent="0">
              <a:buNone/>
              <a:defRPr sz="6200"/>
            </a:lvl4pPr>
            <a:lvl5pPr marL="5636702" indent="0">
              <a:buNone/>
              <a:defRPr sz="6200"/>
            </a:lvl5pPr>
            <a:lvl6pPr marL="7045876" indent="0">
              <a:buNone/>
              <a:defRPr sz="6200"/>
            </a:lvl6pPr>
            <a:lvl7pPr marL="8455054" indent="0">
              <a:buNone/>
              <a:defRPr sz="6200"/>
            </a:lvl7pPr>
            <a:lvl8pPr marL="9864229" indent="0">
              <a:buNone/>
              <a:defRPr sz="6200"/>
            </a:lvl8pPr>
            <a:lvl9pPr marL="11273403" indent="0">
              <a:buNone/>
              <a:defRPr sz="6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0157" y="23669713"/>
            <a:ext cx="11449050" cy="3549404"/>
          </a:xfrm>
        </p:spPr>
        <p:txBody>
          <a:bodyPr/>
          <a:lstStyle>
            <a:lvl1pPr marL="0" indent="0">
              <a:buNone/>
              <a:defRPr sz="4300"/>
            </a:lvl1pPr>
            <a:lvl2pPr marL="1409175" indent="0">
              <a:buNone/>
              <a:defRPr sz="3700"/>
            </a:lvl2pPr>
            <a:lvl3pPr marL="2818352" indent="0">
              <a:buNone/>
              <a:defRPr sz="3100"/>
            </a:lvl3pPr>
            <a:lvl4pPr marL="4227527" indent="0">
              <a:buNone/>
              <a:defRPr sz="2800"/>
            </a:lvl4pPr>
            <a:lvl5pPr marL="5636702" indent="0">
              <a:buNone/>
              <a:defRPr sz="2800"/>
            </a:lvl5pPr>
            <a:lvl6pPr marL="7045876" indent="0">
              <a:buNone/>
              <a:defRPr sz="2800"/>
            </a:lvl6pPr>
            <a:lvl7pPr marL="8455054" indent="0">
              <a:buNone/>
              <a:defRPr sz="2800"/>
            </a:lvl7pPr>
            <a:lvl8pPr marL="9864229" indent="0">
              <a:buNone/>
              <a:defRPr sz="2800"/>
            </a:lvl8pPr>
            <a:lvl9pPr marL="11273403" indent="0">
              <a:buNone/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1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1211141"/>
            <a:ext cx="17173575" cy="5040577"/>
          </a:xfrm>
          <a:prstGeom prst="rect">
            <a:avLst/>
          </a:prstGeom>
        </p:spPr>
        <p:txBody>
          <a:bodyPr vert="horz" lIns="281836" tIns="140918" rIns="281836" bIns="1409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088" y="7056810"/>
            <a:ext cx="17173575" cy="19959288"/>
          </a:xfrm>
          <a:prstGeom prst="rect">
            <a:avLst/>
          </a:prstGeom>
        </p:spPr>
        <p:txBody>
          <a:bodyPr vert="horz" lIns="281836" tIns="140918" rIns="281836" bIns="1409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8" y="28031212"/>
            <a:ext cx="4452408" cy="1610184"/>
          </a:xfrm>
          <a:prstGeom prst="rect">
            <a:avLst/>
          </a:prstGeom>
        </p:spPr>
        <p:txBody>
          <a:bodyPr vert="horz" lIns="281836" tIns="140918" rIns="281836" bIns="140918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B690-84DE-4B50-BC64-FBC47E10C1D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19598" y="28031212"/>
            <a:ext cx="6042554" cy="1610184"/>
          </a:xfrm>
          <a:prstGeom prst="rect">
            <a:avLst/>
          </a:prstGeom>
        </p:spPr>
        <p:txBody>
          <a:bodyPr vert="horz" lIns="281836" tIns="140918" rIns="281836" bIns="140918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675254" y="28031212"/>
            <a:ext cx="4452408" cy="1610184"/>
          </a:xfrm>
          <a:prstGeom prst="rect">
            <a:avLst/>
          </a:prstGeom>
        </p:spPr>
        <p:txBody>
          <a:bodyPr vert="horz" lIns="281836" tIns="140918" rIns="281836" bIns="140918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06C2-2E54-48D1-A2DB-FA51A27D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4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818352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6881" indent="-1056881" algn="l" defTabSz="2818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9909" indent="-880734" algn="l" defTabSz="2818352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2940" indent="-704587" algn="l" defTabSz="2818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2114" indent="-704587" algn="l" defTabSz="2818352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1289" indent="-704587" algn="l" defTabSz="2818352" rtl="0" eaLnBrk="1" latinLnBrk="0" hangingPunct="1">
        <a:spcBef>
          <a:spcPct val="20000"/>
        </a:spcBef>
        <a:buFont typeface="Arial" panose="020B0604020202020204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0464" indent="-704587" algn="l" defTabSz="2818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59641" indent="-704587" algn="l" defTabSz="2818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68816" indent="-704587" algn="l" defTabSz="2818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77991" indent="-704587" algn="l" defTabSz="2818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409175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818352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227527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36702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045876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455054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864229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273403" algn="l" defTabSz="281835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5.png"/><Relationship Id="rId39" Type="http://schemas.openxmlformats.org/officeDocument/2006/relationships/image" Target="../media/image23.jpeg"/><Relationship Id="rId3" Type="http://schemas.openxmlformats.org/officeDocument/2006/relationships/image" Target="../media/image1.jpeg"/><Relationship Id="rId21" Type="http://schemas.openxmlformats.org/officeDocument/2006/relationships/image" Target="../media/image12.jpeg"/><Relationship Id="rId34" Type="http://schemas.microsoft.com/office/2007/relationships/hdphoto" Target="../media/hdphoto12.wdp"/><Relationship Id="rId42" Type="http://schemas.microsoft.com/office/2007/relationships/hdphoto" Target="../media/hdphoto14.wdp"/><Relationship Id="rId7" Type="http://schemas.microsoft.com/office/2007/relationships/hdphoto" Target="../media/hdphoto1.wdp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5" Type="http://schemas.microsoft.com/office/2007/relationships/hdphoto" Target="../media/hdphoto9.wdp"/><Relationship Id="rId33" Type="http://schemas.openxmlformats.org/officeDocument/2006/relationships/image" Target="../media/image19.jpeg"/><Relationship Id="rId38" Type="http://schemas.microsoft.com/office/2007/relationships/hdphoto" Target="../media/hdphoto1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microsoft.com/office/2007/relationships/hdphoto" Target="../media/hdphoto7.wdp"/><Relationship Id="rId29" Type="http://schemas.openxmlformats.org/officeDocument/2006/relationships/image" Target="../media/image16.png"/><Relationship Id="rId41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24" Type="http://schemas.openxmlformats.org/officeDocument/2006/relationships/image" Target="../media/image14.jpeg"/><Relationship Id="rId32" Type="http://schemas.microsoft.com/office/2007/relationships/hdphoto" Target="../media/hdphoto11.wdp"/><Relationship Id="rId37" Type="http://schemas.openxmlformats.org/officeDocument/2006/relationships/image" Target="../media/image22.jpeg"/><Relationship Id="rId40" Type="http://schemas.openxmlformats.org/officeDocument/2006/relationships/image" Target="../media/image24.jpeg"/><Relationship Id="rId5" Type="http://schemas.openxmlformats.org/officeDocument/2006/relationships/image" Target="../media/image3.jpeg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chart" Target="../charts/chart1.xml"/><Relationship Id="rId36" Type="http://schemas.openxmlformats.org/officeDocument/2006/relationships/image" Target="../media/image21.jpeg"/><Relationship Id="rId10" Type="http://schemas.openxmlformats.org/officeDocument/2006/relationships/image" Target="../media/image6.jpeg"/><Relationship Id="rId19" Type="http://schemas.openxmlformats.org/officeDocument/2006/relationships/image" Target="../media/image11.jpeg"/><Relationship Id="rId31" Type="http://schemas.openxmlformats.org/officeDocument/2006/relationships/image" Target="../media/image18.jpe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image" Target="../media/image13.jpeg"/><Relationship Id="rId27" Type="http://schemas.microsoft.com/office/2007/relationships/hdphoto" Target="../media/hdphoto10.wdp"/><Relationship Id="rId30" Type="http://schemas.openxmlformats.org/officeDocument/2006/relationships/image" Target="../media/image17.png"/><Relationship Id="rId35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71" y="0"/>
            <a:ext cx="18578339" cy="299553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3200" i="1" dirty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 algn="ctr">
              <a:buNone/>
            </a:pPr>
            <a:endParaRPr lang="ru-RU" sz="3200" i="1" dirty="0" smtClean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 algn="ctr">
              <a:buNone/>
            </a:pPr>
            <a:endParaRPr lang="ru-RU" sz="3200" i="1" dirty="0" smtClean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 algn="ctr">
              <a:buNone/>
            </a:pPr>
            <a:endParaRPr lang="ru-RU" sz="3200" i="1" dirty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 algn="ctr">
              <a:buNone/>
            </a:pPr>
            <a:endParaRPr lang="ru-RU" sz="3200" i="1" dirty="0" smtClean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 algn="ctr">
              <a:buNone/>
            </a:pPr>
            <a:endParaRPr lang="ru-RU" sz="3200" i="1" dirty="0" smtClean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 algn="ctr">
              <a:buNone/>
            </a:pPr>
            <a:endParaRPr lang="ru-RU" sz="2800" dirty="0" smtClean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 algn="ctr">
              <a:buNone/>
            </a:pPr>
            <a:endParaRPr lang="ru-RU" sz="2800" i="1" dirty="0">
              <a:solidFill>
                <a:srgbClr val="FF6600"/>
              </a:solidFill>
              <a:latin typeface="Montserrat Black" pitchFamily="2" charset="-52"/>
              <a:ea typeface="Times New Roman"/>
            </a:endParaRPr>
          </a:p>
          <a:p>
            <a:pPr marL="0" lvl="0" indent="0">
              <a:buNone/>
            </a:pPr>
            <a:endParaRPr lang="ru-RU" sz="2800" i="1" dirty="0" smtClean="0">
              <a:solidFill>
                <a:srgbClr val="FF66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ts val="2880"/>
              </a:lnSpc>
              <a:buNone/>
            </a:pPr>
            <a:endParaRPr lang="ru-RU" sz="2200" b="1" u="sng" dirty="0" smtClean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200" b="1" i="1" dirty="0" smtClean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200" b="1" i="1" dirty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200" b="1" i="1" dirty="0" smtClean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200" b="1" i="1" dirty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200" b="1" i="1" dirty="0" smtClean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200" b="1" i="1" dirty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buNone/>
            </a:pPr>
            <a:endParaRPr lang="ru-RU" sz="2000" b="1" u="sng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i="1" u="sng" dirty="0">
              <a:solidFill>
                <a:srgbClr val="FF3300"/>
              </a:solidFill>
              <a:latin typeface="Montserrat Black" pitchFamily="2" charset="-52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 smtClean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361950" lvl="0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 smtClean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 smtClean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 smtClean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 smtClean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i="1" u="sng" dirty="0" smtClean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u="sng" dirty="0" smtClean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 smtClean="0">
              <a:solidFill>
                <a:srgbClr val="FF3300"/>
              </a:solidFill>
              <a:latin typeface="Montserrat Black" pitchFamily="2" charset="-52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2000" u="sng" dirty="0">
              <a:solidFill>
                <a:schemeClr val="accent4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88261" y="296890"/>
            <a:ext cx="18461849" cy="1215329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2200" i="1" dirty="0">
                <a:solidFill>
                  <a:srgbClr val="FF3300"/>
                </a:solidFill>
                <a:latin typeface="Montserrat Black" pitchFamily="2" charset="-52"/>
                <a:ea typeface="Times New Roman"/>
                <a:cs typeface="Calibri"/>
              </a:rPr>
              <a:t>Муниципальное  бюджетное  дошкольное  образовательное учреждение </a:t>
            </a:r>
            <a:r>
              <a:rPr lang="ru-RU" sz="2200" i="1" dirty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«Детский сад № 11 г. Ливны общеразвивающего </a:t>
            </a:r>
            <a:r>
              <a:rPr lang="ru-RU" sz="2200" i="1" dirty="0" smtClean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 вида с </a:t>
            </a:r>
            <a:r>
              <a:rPr lang="ru-RU" sz="2200" i="1" dirty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приоритетным осуществлением </a:t>
            </a:r>
            <a:r>
              <a:rPr lang="ru-RU" sz="2200" i="1" dirty="0" smtClean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деятельности</a:t>
            </a:r>
          </a:p>
          <a:p>
            <a:pPr algn="ctr">
              <a:spcBef>
                <a:spcPct val="20000"/>
              </a:spcBef>
            </a:pPr>
            <a:r>
              <a:rPr lang="ru-RU" sz="2200" i="1" dirty="0" smtClean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 по </a:t>
            </a:r>
            <a:r>
              <a:rPr lang="ru-RU" sz="2200" i="1" dirty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познавательно-речевому </a:t>
            </a:r>
            <a:r>
              <a:rPr lang="ru-RU" sz="2200" i="1" dirty="0" smtClean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направлению </a:t>
            </a:r>
            <a:r>
              <a:rPr lang="ru-RU" sz="2200" i="1" dirty="0">
                <a:solidFill>
                  <a:srgbClr val="FF3300"/>
                </a:solidFill>
                <a:latin typeface="Montserrat Black" pitchFamily="2" charset="-52"/>
                <a:ea typeface="Times New Roman"/>
              </a:rPr>
              <a:t>развития детей»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1381257" y="3050627"/>
            <a:ext cx="7337027" cy="1279953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8064A2">
                    <a:lumMod val="50000"/>
                  </a:srgbClr>
                </a:solidFill>
                <a:latin typeface="Montserrat Black" pitchFamily="2" charset="-52"/>
                <a:ea typeface="Times New Roman"/>
              </a:rPr>
              <a:t>Руководитель</a:t>
            </a:r>
            <a:r>
              <a:rPr lang="en-US" sz="2000" dirty="0">
                <a:solidFill>
                  <a:srgbClr val="8064A2">
                    <a:lumMod val="50000"/>
                  </a:srgbClr>
                </a:solidFill>
                <a:latin typeface="Montserrat Black" pitchFamily="2" charset="-52"/>
                <a:ea typeface="Times New Roman"/>
              </a:rPr>
              <a:t>/</a:t>
            </a:r>
            <a:r>
              <a:rPr lang="ru-RU" sz="2000" dirty="0">
                <a:solidFill>
                  <a:srgbClr val="8064A2">
                    <a:lumMod val="50000"/>
                  </a:srgbClr>
                </a:solidFill>
                <a:latin typeface="Montserrat Black" pitchFamily="2" charset="-52"/>
                <a:ea typeface="Times New Roman"/>
              </a:rPr>
              <a:t>куратор  РИП в организации</a:t>
            </a:r>
          </a:p>
          <a:p>
            <a:pPr algn="ctr">
              <a:spcBef>
                <a:spcPct val="20000"/>
              </a:spcBef>
            </a:pPr>
            <a:r>
              <a:rPr lang="ru-RU" sz="2000" dirty="0" smtClean="0">
                <a:solidFill>
                  <a:srgbClr val="8064A2">
                    <a:lumMod val="50000"/>
                  </a:srgbClr>
                </a:solidFill>
                <a:latin typeface="Montserrat Black" pitchFamily="2" charset="-52"/>
                <a:ea typeface="Times New Roman"/>
              </a:rPr>
              <a:t>Иванилова Надежда Евгеньевна, старший воспитатель </a:t>
            </a:r>
            <a:endParaRPr lang="ru-RU" sz="2000" dirty="0">
              <a:solidFill>
                <a:srgbClr val="8064A2">
                  <a:lumMod val="50000"/>
                </a:srgbClr>
              </a:solidFill>
              <a:latin typeface="Montserrat Black" pitchFamily="2" charset="-52"/>
              <a:ea typeface="Times New Roman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34359" y="1656235"/>
            <a:ext cx="18436698" cy="122432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Montserrat Black" pitchFamily="2" charset="-52"/>
                <a:ea typeface="Calibri"/>
                <a:cs typeface="Times New Roman"/>
              </a:rPr>
              <a:t>Название доклада: Результаты </a:t>
            </a:r>
            <a:r>
              <a:rPr lang="ru-RU" sz="2200" b="1" dirty="0">
                <a:solidFill>
                  <a:schemeClr val="tx2"/>
                </a:solidFill>
                <a:latin typeface="Montserrat Black" pitchFamily="2" charset="-52"/>
                <a:ea typeface="Calibri"/>
                <a:cs typeface="Times New Roman"/>
              </a:rPr>
              <a:t>по взаимодействию всех участников образовательных отношений в вопросах  реализации  региональной инновационной площадки  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21992" y="3050627"/>
            <a:ext cx="10883647" cy="88197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Montserrat Black" pitchFamily="2" charset="-52"/>
                <a:ea typeface="Calibri"/>
              </a:rPr>
              <a:t>Тема РИП – Формирование основ финансовой грамотности на уровне дошкольного образования</a:t>
            </a:r>
            <a:endParaRPr lang="ru-RU" sz="2200" i="1" dirty="0">
              <a:solidFill>
                <a:srgbClr val="9BBB59">
                  <a:lumMod val="50000"/>
                </a:srgbClr>
              </a:solidFill>
              <a:latin typeface="Montserrat Black" pitchFamily="2" charset="-52"/>
              <a:ea typeface="Times New Roman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1426889" y="4536555"/>
            <a:ext cx="7408520" cy="109677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Общее количество участников РИП – 6 педагогов</a:t>
            </a:r>
            <a:endParaRPr lang="ru-RU" sz="2000" b="1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</p:txBody>
      </p:sp>
      <p:pic>
        <p:nvPicPr>
          <p:cNvPr id="1027" name="Picture 3" descr="C:\Users\DELFFIN\Desktop\постер\Screenshot_20231121_113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75" y="5687710"/>
            <a:ext cx="2496947" cy="35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FFIN\Desktop\постер\Screenshot_20231121_112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609">
            <a:off x="7181914" y="6009618"/>
            <a:ext cx="2339640" cy="33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FFIN\Desktop\постер\Screenshot_20231120_1637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206">
            <a:off x="10607396" y="6103581"/>
            <a:ext cx="2473749" cy="34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E:\фин грам\фото финансы собрание\20210520_114548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6" y="9292075"/>
            <a:ext cx="3367761" cy="343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E:\фин грам\фото финансы собрание\20210520_114557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51" y="9433099"/>
            <a:ext cx="3850059" cy="328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E:\фин грам\фото финансы собрание\20210520_114606 (2)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12" y="9848459"/>
            <a:ext cx="4260221" cy="288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79052" y="4138449"/>
            <a:ext cx="10915272" cy="1217873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5688" algn="ctr">
              <a:spcBef>
                <a:spcPct val="20000"/>
              </a:spcBef>
            </a:pP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  <a:latin typeface="Montserrat Black" pitchFamily="2" charset="-52"/>
                <a:ea typeface="Times New Roman"/>
              </a:rPr>
              <a:t>Цель: Создание 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Montserrat Black" pitchFamily="2" charset="-52"/>
                <a:ea typeface="Times New Roman"/>
              </a:rPr>
              <a:t>условий</a:t>
            </a:r>
            <a:r>
              <a:rPr lang="ru-RU" sz="2200" b="1" dirty="0">
                <a:solidFill>
                  <a:srgbClr val="8064A2">
                    <a:lumMod val="50000"/>
                  </a:srgbClr>
                </a:solidFill>
                <a:latin typeface="Montserrat Black" pitchFamily="2" charset="-52"/>
                <a:ea typeface="Times New Roman"/>
              </a:rPr>
              <a:t> и  апробация опыта работы по реализации РИП </a:t>
            </a:r>
            <a:endParaRPr lang="ru-RU" sz="2200" dirty="0">
              <a:solidFill>
                <a:srgbClr val="8064A2">
                  <a:lumMod val="50000"/>
                </a:srgbClr>
              </a:solidFill>
              <a:latin typeface="Montserrat Black" pitchFamily="2" charset="-52"/>
              <a:ea typeface="Times New Roman"/>
            </a:endParaRPr>
          </a:p>
        </p:txBody>
      </p:sp>
      <p:pic>
        <p:nvPicPr>
          <p:cNvPr id="31" name="Рисунок 30" descr="E:\фин грам\фото финансы собрание\Screenshot_20210520-104629_Gallery.jpg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5" b="38087"/>
          <a:stretch/>
        </p:blipFill>
        <p:spPr bwMode="auto">
          <a:xfrm>
            <a:off x="7206651" y="17056829"/>
            <a:ext cx="4294235" cy="3257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2" descr="C:\Users\Артем\Desktop\Screenshot_20210519-112926_Video Player1.png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0" r="9816"/>
          <a:stretch/>
        </p:blipFill>
        <p:spPr bwMode="auto">
          <a:xfrm>
            <a:off x="11748782" y="17144185"/>
            <a:ext cx="3941108" cy="3083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5" descr="C:\Users\Администратор\Desktop\13.jpg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"/>
          <a:stretch/>
        </p:blipFill>
        <p:spPr bwMode="auto">
          <a:xfrm>
            <a:off x="6929142" y="13060397"/>
            <a:ext cx="3134155" cy="32917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6" name="Picture 12" descr="C:\Users\DELFFIN\Downloads\IMG-20231114-WA003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23" y="13105506"/>
            <a:ext cx="2822926" cy="3763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DELFFIN\Downloads\IMG-20231114-WA004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853" y="13336633"/>
            <a:ext cx="2790147" cy="372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DELFFIN\Desktop\постер\IMG_20231120_162924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5" y="20607004"/>
            <a:ext cx="2584329" cy="36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DELFFIN\Desktop\постер\IMG_20231120_16310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07" y="20642573"/>
            <a:ext cx="3284212" cy="23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DELFFIN\Desktop\постер\IMG_20231120_163448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90" y="21347459"/>
            <a:ext cx="2137225" cy="29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DELFFIN\Downloads\IMG_20231120_163141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56" y="21278904"/>
            <a:ext cx="3382670" cy="23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73586647"/>
              </p:ext>
            </p:extLst>
          </p:nvPr>
        </p:nvGraphicFramePr>
        <p:xfrm>
          <a:off x="676346" y="25778915"/>
          <a:ext cx="5160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46" y="25346867"/>
            <a:ext cx="4637619" cy="50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150" y="26354979"/>
            <a:ext cx="4960200" cy="36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88262" y="5709371"/>
            <a:ext cx="6228277" cy="3363687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0" indent="-36195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повышение профессиональной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компетентности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воспитателей в вопросе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 финансовой грамотности дошкольников – прохождение курсов повышения квалификации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Montserrat Black" pitchFamily="2" charset="-52"/>
              <a:ea typeface="Calibri"/>
              <a:cs typeface="Times New Roman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2629670" y="10145047"/>
            <a:ext cx="6120440" cy="296045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0" indent="-3619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</a:rPr>
              <a:t>обогащение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</a:rPr>
              <a:t>развивающей 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</a:rPr>
              <a:t>предметно-пространственной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</a:rPr>
              <a:t>среды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</a:rPr>
              <a:t> наглядными пособиями, дидактическими играми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88261" y="12974948"/>
            <a:ext cx="6487794" cy="2993231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ф</a:t>
            </a:r>
            <a:r>
              <a:rPr lang="ru-RU" sz="2000" dirty="0" smtClean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ормирование первичных экономических понятий у дошкольников - </a:t>
            </a:r>
            <a:r>
              <a:rPr lang="ru-RU" sz="2000" b="1" i="1" dirty="0" smtClean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дидактические </a:t>
            </a:r>
            <a:r>
              <a:rPr lang="ru-RU" sz="2000" b="1" i="1" dirty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игры, участие в </a:t>
            </a:r>
            <a:r>
              <a:rPr lang="ru-RU" sz="2000" b="1" i="1" dirty="0" smtClean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викторине</a:t>
            </a:r>
            <a:r>
              <a:rPr lang="ru-RU" sz="2000" b="1" i="1" dirty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,  </a:t>
            </a:r>
            <a:r>
              <a:rPr lang="ru-RU" sz="2000" b="1" i="1" dirty="0" smtClean="0">
                <a:solidFill>
                  <a:srgbClr val="FF3300"/>
                </a:solidFill>
                <a:latin typeface="Montserrat Black" pitchFamily="2" charset="-52"/>
                <a:ea typeface="Calibri"/>
              </a:rPr>
              <a:t>решение    проблемных ситуаций</a:t>
            </a:r>
            <a:endParaRPr lang="ru-RU" sz="2000" b="1" i="1" dirty="0">
              <a:solidFill>
                <a:srgbClr val="FF3300"/>
              </a:solidFill>
              <a:latin typeface="Montserrat Black" pitchFamily="2" charset="-52"/>
              <a:ea typeface="Calibri"/>
            </a:endParaRPr>
          </a:p>
        </p:txBody>
      </p:sp>
      <p:pic>
        <p:nvPicPr>
          <p:cNvPr id="41" name="Picture 2" descr="F:\к проекту фин\IMG_20210421_115127.jpg"/>
          <p:cNvPicPr/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659" y="13687586"/>
            <a:ext cx="2996750" cy="28698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167282" y="16352192"/>
            <a:ext cx="6925321" cy="4171867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0" indent="-361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</a:rPr>
              <a:t>повышение компетентности родителей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</a:rPr>
              <a:t>в вопросах финансовой грамотности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воспитанников посредством взаимодействия  с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дошкольной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организацией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в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 различных видах деятельности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–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 кейс-ситуаций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,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cs typeface="Times New Roman"/>
              </a:rPr>
              <a:t>деловые игры, тематические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cs typeface="Times New Roman"/>
              </a:rPr>
              <a:t>родительские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cs typeface="Times New Roman"/>
              </a:rPr>
              <a:t>собрания,  консультации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Montserrat Black" pitchFamily="2" charset="-52"/>
                <a:cs typeface="Times New Roman"/>
              </a:rPr>
              <a:t>,   памятки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Montserrat Black" pitchFamily="2" charset="-52"/>
              <a:cs typeface="Times New Roman"/>
            </a:endParaRPr>
          </a:p>
        </p:txBody>
      </p:sp>
      <p:pic>
        <p:nvPicPr>
          <p:cNvPr id="46" name="Рисунок 45" descr="E:\фин грам\анжела\IMG_20210421_135101.jpg"/>
          <p:cNvPicPr/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001" y="17055092"/>
            <a:ext cx="3084440" cy="273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9735164" y="20379159"/>
            <a:ext cx="9152878" cy="365158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ru-RU" sz="1800" i="1" u="sng" dirty="0" smtClean="0">
              <a:solidFill>
                <a:srgbClr val="8064A2">
                  <a:lumMod val="50000"/>
                </a:srgbClr>
              </a:solidFill>
              <a:latin typeface="Montserrat Black" pitchFamily="2" charset="-52"/>
              <a:ea typeface="Calibri"/>
            </a:endParaRPr>
          </a:p>
          <a:p>
            <a:pPr lvl="0">
              <a:lnSpc>
                <a:spcPct val="150000"/>
              </a:lnSpc>
            </a:pPr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</a:rPr>
              <a:t>ТРАНСЛИРОВАНИЕ ПЕРЕДОВОГО ПЕДАГОГИЧЕСКОГО </a:t>
            </a:r>
            <a:r>
              <a:rPr lang="ru-RU" sz="1800" i="1" u="sng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</a:rPr>
              <a:t>ОПЫТА</a:t>
            </a:r>
          </a:p>
          <a:p>
            <a:pPr marL="361950" lvl="0" indent="-3619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участие в муниципальных педагогических чтениях</a:t>
            </a:r>
          </a:p>
          <a:p>
            <a:pPr marL="361950" lvl="0" indent="-3619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участие в региональном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конкурсе профессионального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     мастерства педагогов финансовой грамотности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  <a:cs typeface="Times New Roman"/>
            </a:endParaRPr>
          </a:p>
          <a:p>
            <a:pPr marL="361950" lvl="0" indent="-3619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публикации  статей в сборнике «Педагогическая палитра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tserrat Black" pitchFamily="2" charset="-52"/>
                <a:ea typeface="Calibri"/>
                <a:cs typeface="Times New Roman"/>
              </a:rPr>
              <a:t>», «Актуальные проблемы дошкольного образования»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Montserrat Black" pitchFamily="2" charset="-52"/>
              <a:ea typeface="Calibri"/>
              <a:cs typeface="Times New Roman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35896" y="24511816"/>
            <a:ext cx="18825749" cy="128551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Сравнительные диаграммы по отдельным показателям сформированности финансовой </a:t>
            </a:r>
            <a:r>
              <a:rPr lang="ru-RU" sz="2000" b="1" dirty="0" smtClean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грамотности.   </a:t>
            </a:r>
          </a:p>
          <a:p>
            <a:pPr lvl="0">
              <a:spcBef>
                <a:spcPct val="2000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Уровень </a:t>
            </a:r>
            <a:r>
              <a:rPr lang="ru-RU" sz="2000" dirty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знаний детей о труде родителей и потребностях </a:t>
            </a:r>
            <a:r>
              <a:rPr lang="ru-RU" sz="2000" dirty="0" smtClean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семьи - </a:t>
            </a:r>
            <a:r>
              <a:rPr lang="ru-RU" sz="2000" b="1" dirty="0" smtClean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уровень </a:t>
            </a:r>
            <a:r>
              <a:rPr lang="ru-RU" sz="2000" b="1" dirty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знаний детей </a:t>
            </a:r>
            <a:r>
              <a:rPr lang="ru-RU" sz="2000" b="1" dirty="0" smtClean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об экономии – знания детей о </a:t>
            </a:r>
          </a:p>
          <a:p>
            <a:pPr lvl="0">
              <a:spcBef>
                <a:spcPct val="2000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деньгах, товаре и семейном бюджете</a:t>
            </a:r>
            <a:r>
              <a:rPr lang="ru-RU" sz="2000" dirty="0" smtClean="0">
                <a:solidFill>
                  <a:srgbClr val="FF3300"/>
                </a:solidFill>
                <a:latin typeface="Montserrat Black" pitchFamily="2" charset="-52"/>
                <a:ea typeface="Calibri"/>
                <a:cs typeface="Times New Roman"/>
              </a:rPr>
              <a:t>    </a:t>
            </a:r>
            <a:endParaRPr lang="ru-RU" sz="2000" dirty="0">
              <a:solidFill>
                <a:srgbClr val="FF3300"/>
              </a:solidFill>
              <a:latin typeface="Montserrat Black" pitchFamily="2" charset="-52"/>
              <a:ea typeface="Calibri"/>
              <a:cs typeface="Times New Roman"/>
            </a:endParaRPr>
          </a:p>
        </p:txBody>
      </p:sp>
      <p:pic>
        <p:nvPicPr>
          <p:cNvPr id="1026" name="Picture 2" descr="C:\Users\DELFFIN\Desktop\постер\Screenshot_20231121_112341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951">
            <a:off x="12544804" y="5995350"/>
            <a:ext cx="2549671" cy="34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DELFFIN\Desktop\постер\Screenshot_20231121_114049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716" y="5764020"/>
            <a:ext cx="2512288" cy="35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FFIN\Desktop\постер\IMG_20231121_112813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811">
            <a:off x="15968448" y="6186390"/>
            <a:ext cx="2516280" cy="34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ELFFIN\Desktop\постер\IMG_20231120_162939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3" y="21148352"/>
            <a:ext cx="2358067" cy="31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DELFFIN\Desktop\постер\IMG_20231120_163303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93" y="21901962"/>
            <a:ext cx="3505122" cy="24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LFFIN\Downloads\IMG_20231120_163410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81" y="20642573"/>
            <a:ext cx="2022319" cy="26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34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221</Words>
  <Application>Microsoft Office PowerPoint</Application>
  <PresentationFormat>Произвольный</PresentationFormat>
  <Paragraphs>76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DELFFIN</dc:creator>
  <cp:lastModifiedBy>DELFFIN</cp:lastModifiedBy>
  <cp:revision>61</cp:revision>
  <dcterms:created xsi:type="dcterms:W3CDTF">2023-11-20T14:55:40Z</dcterms:created>
  <dcterms:modified xsi:type="dcterms:W3CDTF">2023-11-23T14:55:07Z</dcterms:modified>
</cp:coreProperties>
</file>